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4" r:id="rId3"/>
    <p:sldId id="295" r:id="rId4"/>
    <p:sldId id="296" r:id="rId5"/>
    <p:sldId id="297" r:id="rId6"/>
    <p:sldId id="314" r:id="rId7"/>
    <p:sldId id="298" r:id="rId8"/>
    <p:sldId id="299" r:id="rId9"/>
    <p:sldId id="300" r:id="rId10"/>
    <p:sldId id="313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5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55C-1A65-4B5C-8464-9CF9793098C4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2D4-AFA0-4A5D-BF34-70CD5FFC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ED97-2B01-45C5-845D-397F6FFBEC43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67-6C9B-42E5-8734-AA6C106B9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D8441-D3C2-1E4D-A6EF-66E75A03087F}" type="slidenum">
              <a:rPr lang="en-US"/>
              <a:pPr/>
              <a:t>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00B28-B4F7-9B4C-A156-BE623A797C30}" type="slidenum">
              <a:rPr lang="en-US"/>
              <a:pPr/>
              <a:t>16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n micheal\Desktop\Jo-Angkor-W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r="1472" b="47211"/>
          <a:stretch/>
        </p:blipFill>
        <p:spPr bwMode="auto">
          <a:xfrm>
            <a:off x="1" y="-68938"/>
            <a:ext cx="9139052" cy="3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025929"/>
            <a:ext cx="9144000" cy="3832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2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36746" y="-68938"/>
            <a:ext cx="13906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en-US" sz="28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2853" y="554162"/>
            <a:ext cx="29339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Annual COS Congress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2400" y="784995"/>
            <a:ext cx="25658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8" name="Trapezoid 17"/>
          <p:cNvSpPr/>
          <p:nvPr userDrawn="1"/>
        </p:nvSpPr>
        <p:spPr>
          <a:xfrm>
            <a:off x="990" y="2971201"/>
            <a:ext cx="9144000" cy="76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229600" cy="101534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freedomfromchains.org/images/pic-cambodi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r="22857" b="40262"/>
          <a:stretch/>
        </p:blipFill>
        <p:spPr bwMode="auto">
          <a:xfrm>
            <a:off x="4495800" y="0"/>
            <a:ext cx="4648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371600" y="-93025"/>
            <a:ext cx="525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en-US" sz="1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</a:t>
            </a:r>
            <a:r>
              <a:rPr lang="en-US" sz="2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Cambodian</a:t>
            </a:r>
            <a:r>
              <a:rPr lang="en-US" sz="1200" b="1" cap="non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Ophthalmological Society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Congress</a:t>
            </a:r>
          </a:p>
          <a:p>
            <a:pPr algn="ctr"/>
            <a:endParaRPr 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745351" y="310761"/>
            <a:ext cx="2565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Trapezoid 11"/>
          <p:cNvSpPr/>
          <p:nvPr userDrawn="1"/>
        </p:nvSpPr>
        <p:spPr>
          <a:xfrm>
            <a:off x="0" y="902525"/>
            <a:ext cx="91440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D3C1-64B2-6C4D-A88B-801BE4EE4756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C2B-263B-034C-B3A6-EAC34310F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D3C1-64B2-6C4D-A88B-801BE4EE4756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C2B-263B-034C-B3A6-EAC34310F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D3C1-64B2-6C4D-A88B-801BE4EE4756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5C2B-263B-034C-B3A6-EAC34310F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C143-8F2E-4D4F-9F18-CC8C367DFC2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AF36-5241-48D5-9E1F-2A51FFA3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PowerPoint_97-2003_Presentation1.pp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743200"/>
            <a:ext cx="77724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ENDOPHTHALMITIS</a:t>
            </a:r>
            <a:r>
              <a:rPr lang="en-US" dirty="0">
                <a:latin typeface="Helvetica Light"/>
                <a:cs typeface="Helvetica Light"/>
              </a:rPr>
              <a:t/>
            </a:r>
            <a:br>
              <a:rPr lang="en-US" dirty="0">
                <a:latin typeface="Helvetica Light"/>
                <a:cs typeface="Helvetica Light"/>
              </a:rPr>
            </a:br>
            <a:r>
              <a:rPr lang="en-US" dirty="0" smtClean="0">
                <a:latin typeface="Helvetica Light"/>
                <a:cs typeface="Helvetica Light"/>
              </a:rPr>
              <a:t/>
            </a:r>
            <a:br>
              <a:rPr lang="en-US" dirty="0" smtClean="0">
                <a:latin typeface="Helvetica Light"/>
                <a:cs typeface="Helvetica Light"/>
              </a:rPr>
            </a:br>
            <a:r>
              <a:rPr lang="en-US" sz="1800" dirty="0" smtClean="0">
                <a:latin typeface="Helvetica Light"/>
                <a:cs typeface="Helvetica Light"/>
              </a:rPr>
              <a:t>Sam </a:t>
            </a:r>
            <a:r>
              <a:rPr lang="en-US" sz="1800" dirty="0">
                <a:latin typeface="Helvetica Light"/>
                <a:cs typeface="Helvetica Light"/>
              </a:rPr>
              <a:t>Ath HUON</a:t>
            </a:r>
            <a:br>
              <a:rPr lang="en-US" sz="1800" dirty="0">
                <a:latin typeface="Helvetica Light"/>
                <a:cs typeface="Helvetica Light"/>
              </a:rPr>
            </a:br>
            <a:r>
              <a:rPr lang="en-US" sz="1800" dirty="0">
                <a:latin typeface="Helvetica Light"/>
                <a:cs typeface="Helvetica Light"/>
              </a:rPr>
              <a:t> first year resident</a:t>
            </a:r>
            <a:br>
              <a:rPr lang="en-US" sz="1800" dirty="0">
                <a:latin typeface="Helvetica Light"/>
                <a:cs typeface="Helvetica Ligh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447801"/>
            <a:ext cx="7772400" cy="21526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 Light"/>
                <a:cs typeface="Helvetica Light"/>
              </a:rPr>
              <a:t>OCULAR MANIFESTATION</a:t>
            </a:r>
            <a:endParaRPr lang="en-US" sz="36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2400" b="1" dirty="0">
                <a:latin typeface="Helvetica Light"/>
                <a:cs typeface="Helvetica Light"/>
              </a:rPr>
              <a:t>P/S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Helvetica Light"/>
                <a:cs typeface="Helvetica Light"/>
              </a:rPr>
              <a:t>Vitritis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Helvetica Light"/>
                <a:cs typeface="Helvetica Light"/>
              </a:rPr>
              <a:t>Scattered retinal </a:t>
            </a:r>
            <a:r>
              <a:rPr lang="en-US" dirty="0" err="1">
                <a:latin typeface="Helvetica Light"/>
                <a:cs typeface="Helvetica Light"/>
              </a:rPr>
              <a:t>haemorrhages</a:t>
            </a:r>
            <a:endParaRPr lang="en-US" dirty="0">
              <a:latin typeface="Helvetica Light"/>
              <a:cs typeface="Helvetica Light"/>
            </a:endParaRPr>
          </a:p>
          <a:p>
            <a:pPr lvl="2">
              <a:lnSpc>
                <a:spcPct val="120000"/>
              </a:lnSpc>
            </a:pPr>
            <a:r>
              <a:rPr lang="en-US" dirty="0">
                <a:latin typeface="Helvetica Light"/>
                <a:cs typeface="Helvetica Light"/>
              </a:rPr>
              <a:t>Periphlebitis if retina visible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Helvetica Light"/>
                <a:cs typeface="Helvetica Light"/>
              </a:rPr>
              <a:t>Loss of red </a:t>
            </a:r>
            <a:r>
              <a:rPr lang="en-US" dirty="0" err="1" smtClean="0">
                <a:latin typeface="Helvetica Light"/>
                <a:cs typeface="Helvetica Light"/>
              </a:rPr>
              <a:t>refex</a:t>
            </a:r>
            <a:endParaRPr lang="en-US" dirty="0">
              <a:latin typeface="Helvetica Light"/>
              <a:cs typeface="Helvetica Light"/>
            </a:endParaRPr>
          </a:p>
          <a:p>
            <a:pPr lvl="2">
              <a:lnSpc>
                <a:spcPct val="120000"/>
              </a:lnSpc>
            </a:pPr>
            <a:r>
              <a:rPr lang="en-US" dirty="0">
                <a:latin typeface="Helvetica Light"/>
                <a:cs typeface="Helvetica Light"/>
              </a:rPr>
              <a:t>Capsular plaque (in delayed)</a:t>
            </a:r>
          </a:p>
          <a:p>
            <a:pPr>
              <a:lnSpc>
                <a:spcPct val="120000"/>
              </a:lnSpc>
              <a:buNone/>
            </a:pPr>
            <a:r>
              <a:rPr lang="en-US" sz="1050" dirty="0">
                <a:latin typeface="Helvetica Light"/>
                <a:cs typeface="Helvetica Light"/>
              </a:rPr>
              <a:t>   </a:t>
            </a:r>
          </a:p>
          <a:p>
            <a:endParaRPr lang="en-US" sz="1100" dirty="0"/>
          </a:p>
        </p:txBody>
      </p:sp>
      <p:pic>
        <p:nvPicPr>
          <p:cNvPr id="4" name="Picture 3" descr="Screenshot 2014-12-05 10.2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1" y="3048000"/>
            <a:ext cx="2882899" cy="20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153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 Light"/>
                <a:cs typeface="Helvetica Light"/>
              </a:rPr>
              <a:t>DIAGNOSIS</a:t>
            </a:r>
            <a:endParaRPr lang="en-US" sz="36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611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Light"/>
                <a:cs typeface="Helvetica Light"/>
              </a:rPr>
              <a:t>A complete ocular and medical history </a:t>
            </a:r>
          </a:p>
          <a:p>
            <a:r>
              <a:rPr lang="en-US" sz="2000" dirty="0" smtClean="0">
                <a:latin typeface="Helvetica Light"/>
                <a:cs typeface="Helvetica Light"/>
              </a:rPr>
              <a:t>Ultrasonography 	: retinal and </a:t>
            </a:r>
            <a:r>
              <a:rPr lang="en-US" sz="2000" dirty="0" err="1" smtClean="0">
                <a:latin typeface="Helvetica Light"/>
                <a:cs typeface="Helvetica Light"/>
              </a:rPr>
              <a:t>choroidal</a:t>
            </a:r>
            <a:r>
              <a:rPr lang="en-US" sz="2000" dirty="0" smtClean="0">
                <a:latin typeface="Helvetica Light"/>
                <a:cs typeface="Helvetica Light"/>
              </a:rPr>
              <a:t> </a:t>
            </a:r>
            <a:r>
              <a:rPr lang="en-US" sz="2000" dirty="0" err="1" smtClean="0">
                <a:latin typeface="Helvetica Light"/>
                <a:cs typeface="Helvetica Light"/>
              </a:rPr>
              <a:t>detachement</a:t>
            </a:r>
            <a:endParaRPr lang="en-US" sz="2000" dirty="0" smtClean="0">
              <a:latin typeface="Helvetica Light"/>
              <a:cs typeface="Helvetica Light"/>
            </a:endParaRPr>
          </a:p>
          <a:p>
            <a:r>
              <a:rPr lang="en-US" sz="2000" dirty="0" smtClean="0">
                <a:latin typeface="Helvetica Light"/>
                <a:cs typeface="Helvetica Light"/>
              </a:rPr>
              <a:t>Culture aspiration from aqueous and vitreous cavity</a:t>
            </a:r>
            <a:endParaRPr lang="en-US" sz="2000" dirty="0">
              <a:latin typeface="Helvetica Light"/>
              <a:cs typeface="Helvetica Light"/>
            </a:endParaRPr>
          </a:p>
          <a:p>
            <a:pPr lvl="1"/>
            <a:r>
              <a:rPr lang="en-US" sz="1800" dirty="0" smtClean="0">
                <a:latin typeface="Helvetica Light"/>
                <a:cs typeface="Helvetica Light"/>
              </a:rPr>
              <a:t>Using </a:t>
            </a:r>
            <a:r>
              <a:rPr lang="en-US" sz="1800" dirty="0">
                <a:latin typeface="Helvetica Light"/>
                <a:cs typeface="Helvetica Light"/>
              </a:rPr>
              <a:t>a 25-gauge or smaller needle, </a:t>
            </a:r>
            <a:r>
              <a:rPr lang="en-US" sz="1800" dirty="0" smtClean="0">
                <a:latin typeface="Helvetica Light"/>
                <a:cs typeface="Helvetica Light"/>
              </a:rPr>
              <a:t>0.1 </a:t>
            </a:r>
            <a:r>
              <a:rPr lang="en-US" sz="1800" dirty="0">
                <a:latin typeface="Helvetica Light"/>
                <a:cs typeface="Helvetica Light"/>
              </a:rPr>
              <a:t>mL of aqueous is aspirated from </a:t>
            </a:r>
            <a:r>
              <a:rPr lang="en-US" sz="1800" dirty="0" smtClean="0">
                <a:latin typeface="Helvetica Light"/>
                <a:cs typeface="Helvetica Light"/>
              </a:rPr>
              <a:t>AC</a:t>
            </a:r>
            <a:endParaRPr lang="en-US" sz="1800" dirty="0">
              <a:latin typeface="Helvetica Light"/>
              <a:cs typeface="Helvetica Light"/>
            </a:endParaRPr>
          </a:p>
          <a:p>
            <a:pPr lvl="1"/>
            <a:r>
              <a:rPr lang="en-US" sz="1800" dirty="0" smtClean="0">
                <a:latin typeface="Helvetica Light"/>
                <a:cs typeface="Helvetica Light"/>
              </a:rPr>
              <a:t>23</a:t>
            </a:r>
            <a:r>
              <a:rPr lang="en-US" sz="1800" dirty="0">
                <a:latin typeface="Helvetica Light"/>
                <a:cs typeface="Helvetica Light"/>
              </a:rPr>
              <a:t>-gauge needle inserted into the anterior vitreous cavity  : 0.2 mL of liquid vitreous is </a:t>
            </a:r>
            <a:r>
              <a:rPr lang="en-US" sz="1800" dirty="0" smtClean="0">
                <a:latin typeface="Helvetica Light"/>
                <a:cs typeface="Helvetica Light"/>
              </a:rPr>
              <a:t>aspirated </a:t>
            </a:r>
          </a:p>
          <a:p>
            <a:pPr lvl="2"/>
            <a:r>
              <a:rPr lang="en-US" sz="1800" dirty="0">
                <a:latin typeface="Helvetica Light"/>
                <a:cs typeface="Helvetica Light"/>
              </a:rPr>
              <a:t>3 mm posterior to </a:t>
            </a:r>
            <a:r>
              <a:rPr lang="en-US" sz="1800" dirty="0" err="1">
                <a:latin typeface="Helvetica Light"/>
                <a:cs typeface="Helvetica Light"/>
              </a:rPr>
              <a:t>pseudophakic</a:t>
            </a:r>
            <a:r>
              <a:rPr lang="en-US" sz="1800" dirty="0">
                <a:latin typeface="Helvetica Light"/>
                <a:cs typeface="Helvetica Light"/>
              </a:rPr>
              <a:t> limbus,</a:t>
            </a:r>
          </a:p>
          <a:p>
            <a:pPr lvl="2"/>
            <a:r>
              <a:rPr lang="en-US" sz="1800" dirty="0" smtClean="0">
                <a:latin typeface="Helvetica Light"/>
                <a:cs typeface="Helvetica Light"/>
              </a:rPr>
              <a:t>4 </a:t>
            </a:r>
            <a:r>
              <a:rPr lang="en-US" sz="1800" dirty="0">
                <a:latin typeface="Helvetica Light"/>
                <a:cs typeface="Helvetica Light"/>
              </a:rPr>
              <a:t>mm posterior to </a:t>
            </a:r>
            <a:r>
              <a:rPr lang="en-US" sz="1800" dirty="0" err="1">
                <a:latin typeface="Helvetica Light"/>
                <a:cs typeface="Helvetica Light"/>
              </a:rPr>
              <a:t>phakic</a:t>
            </a:r>
            <a:r>
              <a:rPr lang="en-US" sz="1800" dirty="0">
                <a:latin typeface="Helvetica Light"/>
                <a:cs typeface="Helvetica Light"/>
              </a:rPr>
              <a:t> limbus.</a:t>
            </a:r>
          </a:p>
          <a:p>
            <a:pPr lvl="2"/>
            <a:endParaRPr lang="en-US" sz="1200" dirty="0" smtClean="0">
              <a:latin typeface="Helvetica Light"/>
              <a:cs typeface="Helvetica Light"/>
            </a:endParaRPr>
          </a:p>
        </p:txBody>
      </p:sp>
      <p:pic>
        <p:nvPicPr>
          <p:cNvPr id="5" name="Picture 4" descr="Screenshot 2014-12-04 17.41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4" y="4724400"/>
            <a:ext cx="7225325" cy="19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 Light"/>
                <a:cs typeface="Helvetica Light"/>
              </a:rPr>
              <a:t>TREATMENT</a:t>
            </a:r>
            <a:endParaRPr lang="en-US" sz="36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Helvetica Light"/>
                <a:cs typeface="Helvetica Light"/>
              </a:rPr>
              <a:t>Medical</a:t>
            </a:r>
          </a:p>
          <a:p>
            <a:pPr lvl="1"/>
            <a:r>
              <a:rPr lang="en-US" sz="2400" dirty="0" smtClean="0">
                <a:latin typeface="Helvetica Light"/>
                <a:cs typeface="Helvetica Light"/>
              </a:rPr>
              <a:t>Rapid administration of AB</a:t>
            </a:r>
          </a:p>
          <a:p>
            <a:pPr lvl="1"/>
            <a:r>
              <a:rPr lang="en-US" sz="2400" dirty="0">
                <a:latin typeface="Helvetica Light"/>
                <a:cs typeface="Helvetica Light"/>
              </a:rPr>
              <a:t>broad-spectrum coverage for both gram-positive and gram-negative</a:t>
            </a:r>
          </a:p>
          <a:p>
            <a:pPr lvl="1"/>
            <a:endParaRPr lang="en-US" sz="2000" dirty="0" smtClean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45000"/>
              </a:lnSpc>
              <a:buFont typeface="+mj-lt"/>
              <a:buAutoNum type="arabicPeriod"/>
            </a:pPr>
            <a:r>
              <a:rPr lang="en-US" b="1" dirty="0" err="1">
                <a:latin typeface="Helvetica Light"/>
                <a:cs typeface="Helvetica Light"/>
              </a:rPr>
              <a:t>Subconjunctival</a:t>
            </a:r>
            <a:r>
              <a:rPr lang="en-US" b="1" dirty="0">
                <a:latin typeface="Helvetica Light"/>
                <a:cs typeface="Helvetica Light"/>
              </a:rPr>
              <a:t> and topical </a:t>
            </a:r>
            <a:r>
              <a:rPr lang="en-US" b="1" dirty="0" smtClean="0">
                <a:latin typeface="Helvetica Light"/>
                <a:cs typeface="Helvetica Light"/>
              </a:rPr>
              <a:t>antibiotics</a:t>
            </a:r>
          </a:p>
          <a:p>
            <a:pPr lvl="1">
              <a:lnSpc>
                <a:spcPct val="145000"/>
              </a:lnSpc>
            </a:pPr>
            <a:r>
              <a:rPr lang="en-US" sz="2400" dirty="0" err="1" smtClean="0">
                <a:latin typeface="Helvetica Light"/>
                <a:cs typeface="Helvetica Light"/>
              </a:rPr>
              <a:t>subconjunctival</a:t>
            </a:r>
            <a:r>
              <a:rPr lang="en-US" sz="2400" dirty="0" smtClean="0">
                <a:latin typeface="Helvetica Light"/>
                <a:cs typeface="Helvetica Light"/>
              </a:rPr>
              <a:t> </a:t>
            </a:r>
            <a:r>
              <a:rPr lang="en-US" sz="2400" dirty="0" err="1">
                <a:latin typeface="Helvetica Light"/>
                <a:cs typeface="Helvetica Light"/>
              </a:rPr>
              <a:t>vancomycin</a:t>
            </a:r>
            <a:r>
              <a:rPr lang="en-US" sz="2400" dirty="0">
                <a:latin typeface="Helvetica Light"/>
                <a:cs typeface="Helvetica Light"/>
              </a:rPr>
              <a:t> (25 mg) and  </a:t>
            </a:r>
            <a:r>
              <a:rPr lang="en-US" sz="2400" dirty="0" err="1" smtClean="0">
                <a:latin typeface="Helvetica Light"/>
                <a:cs typeface="Helvetica Light"/>
              </a:rPr>
              <a:t>ceftazidime</a:t>
            </a:r>
            <a:r>
              <a:rPr lang="en-US" sz="2400" dirty="0" smtClean="0">
                <a:latin typeface="Helvetica Light"/>
                <a:cs typeface="Helvetica Light"/>
              </a:rPr>
              <a:t> </a:t>
            </a:r>
            <a:r>
              <a:rPr lang="en-US" sz="2400" dirty="0">
                <a:latin typeface="Helvetica Light"/>
                <a:cs typeface="Helvetica Light"/>
              </a:rPr>
              <a:t>(100 mg</a:t>
            </a:r>
            <a:r>
              <a:rPr lang="en-US" sz="2400" dirty="0" smtClean="0">
                <a:latin typeface="Helvetica Light"/>
                <a:cs typeface="Helvetica Light"/>
              </a:rPr>
              <a:t>)</a:t>
            </a:r>
          </a:p>
          <a:p>
            <a:pPr lvl="1">
              <a:lnSpc>
                <a:spcPct val="145000"/>
              </a:lnSpc>
            </a:pPr>
            <a:r>
              <a:rPr lang="en-US" sz="2400" dirty="0" smtClean="0">
                <a:latin typeface="Helvetica Light"/>
                <a:cs typeface="Helvetica Light"/>
              </a:rPr>
              <a:t>topical </a:t>
            </a:r>
            <a:r>
              <a:rPr lang="en-US" sz="2400" dirty="0" err="1">
                <a:latin typeface="Helvetica Light"/>
                <a:cs typeface="Helvetica Light"/>
              </a:rPr>
              <a:t>vancomycin</a:t>
            </a:r>
            <a:r>
              <a:rPr lang="en-US" sz="2400" dirty="0">
                <a:latin typeface="Helvetica Light"/>
                <a:cs typeface="Helvetica Light"/>
              </a:rPr>
              <a:t> (50 mg/mL) and </a:t>
            </a:r>
            <a:r>
              <a:rPr lang="en-US" sz="2400" dirty="0" err="1" smtClean="0">
                <a:latin typeface="Helvetica Light"/>
                <a:cs typeface="Helvetica Light"/>
              </a:rPr>
              <a:t>ceftazidime</a:t>
            </a:r>
            <a:r>
              <a:rPr lang="en-US" sz="2400" dirty="0" smtClean="0">
                <a:latin typeface="Helvetica Light"/>
                <a:cs typeface="Helvetica Light"/>
              </a:rPr>
              <a:t> </a:t>
            </a:r>
            <a:r>
              <a:rPr lang="en-US" sz="2400" dirty="0">
                <a:latin typeface="Helvetica Light"/>
                <a:cs typeface="Helvetica Light"/>
              </a:rPr>
              <a:t>(100 mg/1mL) alternating every half-</a:t>
            </a:r>
            <a:r>
              <a:rPr lang="en-US" sz="2400" dirty="0" smtClean="0">
                <a:latin typeface="Helvetica Light"/>
                <a:cs typeface="Helvetica Light"/>
              </a:rPr>
              <a:t>hour</a:t>
            </a:r>
            <a:endParaRPr lang="en-US" sz="3200" dirty="0">
              <a:latin typeface="Helvetica Light"/>
              <a:cs typeface="Helvetica Light"/>
            </a:endParaRPr>
          </a:p>
          <a:p>
            <a:pPr marL="457200" indent="-457200">
              <a:lnSpc>
                <a:spcPct val="145000"/>
              </a:lnSpc>
              <a:buFont typeface="+mj-lt"/>
              <a:buAutoNum type="arabicPeriod"/>
            </a:pPr>
            <a:r>
              <a:rPr lang="en-US" b="1" dirty="0" smtClean="0">
                <a:latin typeface="Helvetica Light"/>
                <a:cs typeface="Helvetica Light"/>
              </a:rPr>
              <a:t>Systemic</a:t>
            </a:r>
          </a:p>
          <a:p>
            <a:pPr lvl="1">
              <a:lnSpc>
                <a:spcPct val="145000"/>
              </a:lnSpc>
            </a:pPr>
            <a:r>
              <a:rPr lang="en-US" sz="2400" dirty="0" smtClean="0">
                <a:latin typeface="Helvetica Light"/>
                <a:cs typeface="Helvetica Light"/>
              </a:rPr>
              <a:t>intravenous </a:t>
            </a:r>
            <a:r>
              <a:rPr lang="en-US" sz="2400" dirty="0">
                <a:latin typeface="Helvetica Light"/>
                <a:cs typeface="Helvetica Light"/>
              </a:rPr>
              <a:t>systemic antibiotics (</a:t>
            </a:r>
            <a:r>
              <a:rPr lang="en-US" sz="2400" dirty="0" err="1">
                <a:latin typeface="Helvetica Light"/>
                <a:cs typeface="Helvetica Light"/>
              </a:rPr>
              <a:t>ceftazidime</a:t>
            </a:r>
            <a:r>
              <a:rPr lang="en-US" sz="2400" dirty="0">
                <a:latin typeface="Helvetica Light"/>
                <a:cs typeface="Helvetica Light"/>
              </a:rPr>
              <a:t> and  </a:t>
            </a:r>
            <a:r>
              <a:rPr lang="en-US" sz="2400" dirty="0" err="1">
                <a:latin typeface="Helvetica Light"/>
                <a:cs typeface="Helvetica Light"/>
              </a:rPr>
              <a:t>amikacin</a:t>
            </a:r>
            <a:r>
              <a:rPr lang="en-US" sz="2400" dirty="0">
                <a:latin typeface="Helvetica Light"/>
                <a:cs typeface="Helvetica Light"/>
              </a:rPr>
              <a:t>) are not useful adjuncts to intravitreal antibiotics</a:t>
            </a:r>
          </a:p>
          <a:p>
            <a:pPr lvl="1">
              <a:lnSpc>
                <a:spcPct val="145000"/>
              </a:lnSpc>
            </a:pPr>
            <a:endParaRPr lang="th-TH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7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3.    </a:t>
            </a:r>
            <a:r>
              <a:rPr lang="en-US" sz="30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Corticosteroid therapy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To reduce the destructive effect</a:t>
            </a:r>
            <a:r>
              <a:rPr lang="th-TH" sz="2000" dirty="0" smtClean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of the significant inflammation that coexists with infection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Prednisone, 1 mg/kg orally each morning for 3 to 5 days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Intravitreal dexamethasone (400 microgram/0.1 mL)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Topical prednisone acetate 1% every 1-2 hours</a:t>
            </a:r>
          </a:p>
          <a:p>
            <a:pPr lvl="1">
              <a:lnSpc>
                <a:spcPct val="170000"/>
              </a:lnSpc>
            </a:pPr>
            <a:r>
              <a:rPr lang="en-US" sz="2000" dirty="0" err="1" smtClean="0">
                <a:latin typeface="Helvetica Light"/>
                <a:cs typeface="Helvetica Light"/>
              </a:rPr>
              <a:t>Subconjunctival</a:t>
            </a:r>
            <a:r>
              <a:rPr lang="en-US" sz="2000" dirty="0" smtClean="0">
                <a:latin typeface="Helvetica Light"/>
                <a:cs typeface="Helvetica Light"/>
              </a:rPr>
              <a:t> dexamethasone 4 to 8 mg</a:t>
            </a:r>
            <a:endParaRPr lang="th-TH" sz="2000" dirty="0" smtClean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18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000" dirty="0" smtClean="0">
                <a:latin typeface="Helvetica Light"/>
                <a:cs typeface="Helvetica Light"/>
              </a:rPr>
              <a:t>4.    </a:t>
            </a:r>
            <a:r>
              <a:rPr lang="en-US" b="1" dirty="0" smtClean="0">
                <a:latin typeface="Helvetica Light"/>
                <a:cs typeface="Helvetica Light"/>
              </a:rPr>
              <a:t>Vitrectomy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Helvetica Light"/>
                <a:cs typeface="Helvetica Light"/>
              </a:rPr>
              <a:t>potential </a:t>
            </a:r>
            <a:r>
              <a:rPr lang="en-US" sz="2400" dirty="0">
                <a:latin typeface="Helvetica Light"/>
                <a:cs typeface="Helvetica Light"/>
              </a:rPr>
              <a:t>advantages of removing the infecting </a:t>
            </a:r>
            <a:r>
              <a:rPr lang="en-US" sz="2400" dirty="0" smtClean="0">
                <a:latin typeface="Helvetica Light"/>
                <a:cs typeface="Helvetica Light"/>
              </a:rPr>
              <a:t>organisms </a:t>
            </a:r>
            <a:r>
              <a:rPr lang="en-US" sz="2400" dirty="0">
                <a:latin typeface="Helvetica Light"/>
                <a:cs typeface="Helvetica Light"/>
              </a:rPr>
              <a:t>and associated </a:t>
            </a:r>
            <a:r>
              <a:rPr lang="en-US" sz="2400" dirty="0" smtClean="0">
                <a:latin typeface="Helvetica Light"/>
                <a:cs typeface="Helvetica Light"/>
              </a:rPr>
              <a:t>toxin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Helvetica Light"/>
                <a:cs typeface="Helvetica Light"/>
              </a:rPr>
              <a:t>removing </a:t>
            </a:r>
            <a:r>
              <a:rPr lang="en-US" sz="2400" dirty="0">
                <a:latin typeface="Helvetica Light"/>
                <a:cs typeface="Helvetica Light"/>
              </a:rPr>
              <a:t>vitreous membranes that could lead to </a:t>
            </a:r>
            <a:r>
              <a:rPr lang="en-US" sz="2400" dirty="0" smtClean="0">
                <a:latin typeface="Helvetica Light"/>
                <a:cs typeface="Helvetica Light"/>
              </a:rPr>
              <a:t>retinal detachment</a:t>
            </a:r>
          </a:p>
          <a:p>
            <a:pPr lvl="1">
              <a:lnSpc>
                <a:spcPct val="160000"/>
              </a:lnSpc>
            </a:pPr>
            <a:r>
              <a:rPr lang="en-US" sz="2400" dirty="0" smtClean="0">
                <a:latin typeface="Helvetica Light"/>
                <a:cs typeface="Helvetica Light"/>
              </a:rPr>
              <a:t>improving </a:t>
            </a:r>
            <a:r>
              <a:rPr lang="en-US" sz="2400" dirty="0">
                <a:latin typeface="Helvetica Light"/>
                <a:cs typeface="Helvetica Light"/>
              </a:rPr>
              <a:t>intraocular distribution of antibiotics </a:t>
            </a:r>
            <a:endParaRPr lang="th-TH" sz="2400" dirty="0">
              <a:latin typeface="Helvetica Light"/>
              <a:cs typeface="Helvetica Light"/>
            </a:endParaRPr>
          </a:p>
          <a:p>
            <a:endParaRPr lang="en-US" sz="16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32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88963" y="260350"/>
            <a:ext cx="82708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600" b="1" dirty="0">
                <a:latin typeface="Helvetica Light"/>
                <a:cs typeface="Helvetica Light"/>
              </a:rPr>
              <a:t>Drug Used in the Endophthalmitis Vitrectomy Study for </a:t>
            </a:r>
          </a:p>
          <a:p>
            <a:pPr algn="ctr" eaLnBrk="1" hangingPunct="1"/>
            <a:r>
              <a:rPr lang="en-US" sz="2600" b="1" dirty="0">
                <a:latin typeface="Helvetica Light"/>
                <a:cs typeface="Helvetica Light"/>
              </a:rPr>
              <a:t>Treatment of Acute Postoperative Endophthalmitis</a:t>
            </a:r>
            <a:endParaRPr lang="th-TH" sz="2600" b="1" dirty="0">
              <a:latin typeface="Helvetica Light"/>
              <a:cs typeface="Helvetica Light"/>
            </a:endParaRPr>
          </a:p>
        </p:txBody>
      </p:sp>
      <p:graphicFrame>
        <p:nvGraphicFramePr>
          <p:cNvPr id="11266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20588"/>
              </p:ext>
            </p:extLst>
          </p:nvPr>
        </p:nvGraphicFramePr>
        <p:xfrm>
          <a:off x="139869" y="1341438"/>
          <a:ext cx="8863012" cy="49963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48000"/>
                <a:gridCol w="2971800"/>
                <a:gridCol w="28432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Route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administration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en-US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Drug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en-US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Dose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Intravitreal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Amikacin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Vancomycin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0.4 mg in 0.1 mL</a:t>
                      </a:r>
                      <a:endParaRPr kumimoji="0" lang="th-TH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1.0 mg in 0.1 mL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Subconjunctival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Vancomycin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Ceftazidime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Dexamethasone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25.0 mg in 0.5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100.0 mg in 0.5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0.6 mg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Topical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Vancomycin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Amikacin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50.0 mg/mL drops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every hour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20.0 mg/mL drops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every hour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Systemic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Ceftazidime</a:t>
                      </a:r>
                      <a:endParaRPr kumimoji="0" lang="th-TH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th-TH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Amikacin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en-US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endParaRPr kumimoji="0" lang="en-US" sz="1800" u="none" strike="noStrike" cap="none" normalizeH="0" baseline="0">
                        <a:ln>
                          <a:noFill/>
                        </a:ln>
                        <a:effectLst/>
                        <a:latin typeface="Helvetica Light"/>
                        <a:cs typeface="Helvetica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Prednisone</a:t>
                      </a:r>
                      <a:endParaRPr kumimoji="0" lang="th-TH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2.0 g intravenously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every 8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7.5 mg/kg initially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followed by 6.0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mg/kg every 12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30.0 mg twice a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Monotype Sorts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 Light"/>
                          <a:cs typeface="Helvetica Light"/>
                        </a:rPr>
                        <a:t>  (5-10 days)</a:t>
                      </a:r>
                      <a:endParaRPr kumimoji="0" lang="th-T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/>
                        <a:ea typeface="ヒラギノ角ゴ Pro W3" charset="0"/>
                        <a:cs typeface="Helvetica Ligh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Endophthalmitis Vitrectomy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Helvetica Light"/>
                <a:cs typeface="Helvetica Light"/>
              </a:rPr>
              <a:t>Patients	were	randomized	to	receive either vitrectomy or vitreous tap for biopsy	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  <a:p>
            <a:r>
              <a:rPr lang="en-US" sz="2400" dirty="0">
                <a:latin typeface="Helvetica Light"/>
                <a:cs typeface="Helvetica Light"/>
              </a:rPr>
              <a:t>Further randomized </a:t>
            </a:r>
            <a:r>
              <a:rPr lang="en-US" sz="2400" dirty="0" smtClean="0">
                <a:latin typeface="Helvetica Light"/>
                <a:cs typeface="Helvetica Light"/>
              </a:rPr>
              <a:t>either to </a:t>
            </a:r>
            <a:r>
              <a:rPr lang="en-US" sz="2400" dirty="0">
                <a:latin typeface="Helvetica Light"/>
                <a:cs typeface="Helvetica Light"/>
              </a:rPr>
              <a:t>receive or not to receive intravenous antibiotics	</a:t>
            </a:r>
          </a:p>
          <a:p>
            <a:r>
              <a:rPr lang="en-US" sz="2400" dirty="0">
                <a:latin typeface="Helvetica Light"/>
                <a:cs typeface="Helvetica Light"/>
              </a:rPr>
              <a:t> </a:t>
            </a:r>
            <a:r>
              <a:rPr lang="en-US" sz="2400" dirty="0" smtClean="0">
                <a:latin typeface="Helvetica Light"/>
                <a:cs typeface="Helvetica Light"/>
              </a:rPr>
              <a:t>All patients received standard</a:t>
            </a:r>
            <a:r>
              <a:rPr lang="en-US" sz="2400" dirty="0">
                <a:latin typeface="Helvetica Light"/>
                <a:cs typeface="Helvetica Light"/>
              </a:rPr>
              <a:t>	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lvl="1"/>
            <a:r>
              <a:rPr lang="en-US" sz="1800" dirty="0" smtClean="0">
                <a:latin typeface="Helvetica Light"/>
                <a:cs typeface="Helvetica Light"/>
              </a:rPr>
              <a:t>Intravitreal </a:t>
            </a:r>
            <a:r>
              <a:rPr lang="en-US" sz="1800" dirty="0" err="1">
                <a:latin typeface="Helvetica Light"/>
                <a:cs typeface="Helvetica Light"/>
              </a:rPr>
              <a:t>Amikacin</a:t>
            </a:r>
            <a:r>
              <a:rPr lang="en-US" sz="1800" dirty="0">
                <a:latin typeface="Helvetica Light"/>
                <a:cs typeface="Helvetica Light"/>
              </a:rPr>
              <a:t> 0.4mg/</a:t>
            </a:r>
            <a:r>
              <a:rPr lang="en-US" sz="1800" dirty="0" smtClean="0">
                <a:latin typeface="Helvetica Light"/>
                <a:cs typeface="Helvetica Light"/>
              </a:rPr>
              <a:t>0.1ml + </a:t>
            </a:r>
            <a:r>
              <a:rPr lang="en-US" sz="1800" dirty="0" err="1">
                <a:latin typeface="Helvetica Light"/>
                <a:cs typeface="Helvetica Light"/>
              </a:rPr>
              <a:t>Vancomycin</a:t>
            </a:r>
            <a:r>
              <a:rPr lang="en-US" sz="1800" dirty="0">
                <a:latin typeface="Helvetica Light"/>
                <a:cs typeface="Helvetica Light"/>
              </a:rPr>
              <a:t> 1mg/0.1ml	</a:t>
            </a:r>
          </a:p>
          <a:p>
            <a:pPr lvl="1"/>
            <a:r>
              <a:rPr lang="en-US" sz="1800" dirty="0">
                <a:latin typeface="Helvetica Light"/>
                <a:cs typeface="Helvetica Light"/>
              </a:rPr>
              <a:t>Sub-</a:t>
            </a:r>
            <a:r>
              <a:rPr lang="en-US" sz="1800" dirty="0" err="1">
                <a:latin typeface="Helvetica Light"/>
                <a:cs typeface="Helvetica Light"/>
              </a:rPr>
              <a:t>conj</a:t>
            </a:r>
            <a:r>
              <a:rPr lang="en-US" sz="1800" dirty="0">
                <a:latin typeface="Helvetica Light"/>
                <a:cs typeface="Helvetica Light"/>
              </a:rPr>
              <a:t> </a:t>
            </a:r>
            <a:r>
              <a:rPr lang="en-US" sz="1800" dirty="0" err="1">
                <a:latin typeface="Helvetica Light"/>
                <a:cs typeface="Helvetica Light"/>
              </a:rPr>
              <a:t>Vancomycin</a:t>
            </a:r>
            <a:r>
              <a:rPr lang="en-US" sz="1800" dirty="0">
                <a:latin typeface="Helvetica Light"/>
                <a:cs typeface="Helvetica Light"/>
              </a:rPr>
              <a:t>	25mg + 100mg </a:t>
            </a:r>
            <a:r>
              <a:rPr lang="en-US" sz="1800" dirty="0" err="1" smtClean="0">
                <a:latin typeface="Helvetica Light"/>
                <a:cs typeface="Helvetica Light"/>
              </a:rPr>
              <a:t>ceftazidime</a:t>
            </a:r>
            <a:r>
              <a:rPr lang="en-US" sz="1800" dirty="0"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latin typeface="Helvetica Light"/>
                <a:cs typeface="Helvetica Light"/>
              </a:rPr>
              <a:t>+ 6mg </a:t>
            </a:r>
            <a:r>
              <a:rPr lang="en-US" sz="1800" dirty="0">
                <a:latin typeface="Helvetica Light"/>
                <a:cs typeface="Helvetica Light"/>
              </a:rPr>
              <a:t>dexamethasone	</a:t>
            </a: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7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 Light"/>
                <a:cs typeface="Helvetica Light"/>
              </a:rPr>
              <a:t>Endophthalmitis Vitrectomy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 Light"/>
                <a:cs typeface="Helvetica Light"/>
              </a:rPr>
              <a:t>Results Vitreous culture:</a:t>
            </a:r>
          </a:p>
          <a:p>
            <a:pPr lvl="1"/>
            <a:r>
              <a:rPr lang="en-US" sz="2000" dirty="0">
                <a:latin typeface="Helvetica Light"/>
                <a:cs typeface="Helvetica Light"/>
              </a:rPr>
              <a:t>70% Gram+ coagulase negative staph especially staph epidermi	</a:t>
            </a:r>
          </a:p>
          <a:p>
            <a:pPr lvl="1"/>
            <a:r>
              <a:rPr lang="en-US" sz="2000" dirty="0">
                <a:latin typeface="Helvetica Light"/>
                <a:cs typeface="Helvetica Light"/>
              </a:rPr>
              <a:t>15% other Gram+	</a:t>
            </a:r>
          </a:p>
          <a:p>
            <a:pPr lvl="1"/>
            <a:r>
              <a:rPr lang="en-US" sz="2000" dirty="0">
                <a:latin typeface="Helvetica Light"/>
                <a:cs typeface="Helvetica Light"/>
              </a:rPr>
              <a:t>6% Gram-	</a:t>
            </a:r>
          </a:p>
          <a:p>
            <a:pPr lvl="1"/>
            <a:r>
              <a:rPr lang="en-US" sz="2000" dirty="0">
                <a:latin typeface="Helvetica Light"/>
                <a:cs typeface="Helvetica Light"/>
              </a:rPr>
              <a:t>9% multiple organisms	</a:t>
            </a:r>
          </a:p>
          <a:p>
            <a:r>
              <a:rPr lang="en-US" sz="2800" dirty="0">
                <a:latin typeface="Helvetica Light"/>
                <a:cs typeface="Helvetica Light"/>
              </a:rPr>
              <a:t>Visual acuity	</a:t>
            </a:r>
          </a:p>
          <a:p>
            <a:pPr lvl="1"/>
            <a:r>
              <a:rPr lang="en-US" sz="2000" dirty="0">
                <a:latin typeface="Helvetica Light"/>
                <a:cs typeface="Helvetica Light"/>
              </a:rPr>
              <a:t>Final post-treatment VA is 20/40 or better in 53%</a:t>
            </a:r>
            <a:r>
              <a:rPr lang="en-US" sz="3600" dirty="0">
                <a:latin typeface="Helvetica Light"/>
                <a:cs typeface="Helvetica Light"/>
              </a:rPr>
              <a:t>	</a:t>
            </a:r>
          </a:p>
          <a:p>
            <a:pPr marL="0" indent="0">
              <a:buNone/>
            </a:pP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45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400" dirty="0">
                <a:latin typeface="Helvetica Light"/>
                <a:cs typeface="Helvetica Light"/>
              </a:rPr>
              <a:t>Treatment outcomes</a:t>
            </a:r>
          </a:p>
          <a:p>
            <a:pPr lvl="1"/>
            <a:r>
              <a:rPr lang="en-US" sz="1800" dirty="0">
                <a:latin typeface="Helvetica Light"/>
                <a:cs typeface="Helvetica Light"/>
              </a:rPr>
              <a:t>Patients with presenting VA of PL benefits from vitrectomy </a:t>
            </a:r>
          </a:p>
          <a:p>
            <a:pPr lvl="1"/>
            <a:r>
              <a:rPr lang="en-US" sz="1800" dirty="0">
                <a:latin typeface="Helvetica Light"/>
                <a:cs typeface="Helvetica Light"/>
              </a:rPr>
              <a:t>Patients with presenting VA better than PL did not benefit from vitrectomy.</a:t>
            </a:r>
          </a:p>
          <a:p>
            <a:pPr lvl="1"/>
            <a:r>
              <a:rPr lang="en-US" sz="1800" dirty="0">
                <a:latin typeface="Helvetica Light"/>
                <a:cs typeface="Helvetica Light"/>
              </a:rPr>
              <a:t>No benefit was found with the use of intravenous antibiotics 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19778"/>
              </p:ext>
            </p:extLst>
          </p:nvPr>
        </p:nvGraphicFramePr>
        <p:xfrm>
          <a:off x="762000" y="4191000"/>
          <a:ext cx="2974125" cy="223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esentation" r:id="rId4" imgW="4570603" imgH="3427427" progId="PowerPoint.Show.8">
                  <p:embed/>
                </p:oleObj>
              </mc:Choice>
              <mc:Fallback>
                <p:oleObj name="Presentation" r:id="rId4" imgW="4570603" imgH="342742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2974125" cy="2230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pravin\Pictures\gfl683f2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4421303"/>
            <a:ext cx="2600325" cy="1979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 Light"/>
                <a:cs typeface="Helvetica Light"/>
              </a:rPr>
              <a:t>OUTLINE</a:t>
            </a:r>
            <a:endParaRPr lang="en-US" sz="36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>
                <a:latin typeface="Helvetica Light"/>
                <a:cs typeface="Helvetica Light"/>
              </a:rPr>
              <a:t>Definition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Classification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Pathogenesis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Ocular manifestation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Diagnosis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Treatment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Endophthalmitis Vitrectomy Study</a:t>
            </a:r>
          </a:p>
          <a:p>
            <a:r>
              <a:rPr lang="en-US" sz="2600" dirty="0" smtClean="0">
                <a:latin typeface="Helvetica Light"/>
                <a:cs typeface="Helvetica Light"/>
              </a:rPr>
              <a:t>Prophylaxis</a:t>
            </a: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endParaRPr lang="en-US" sz="2400" dirty="0" smtClean="0">
              <a:latin typeface="Helvetica Light"/>
              <a:cs typeface="Helvetica Light"/>
            </a:endParaRPr>
          </a:p>
          <a:p>
            <a:endParaRPr lang="en-US" sz="2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26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Helvetica Light"/>
                <a:cs typeface="Helvetica Light"/>
              </a:rPr>
              <a:t>Prophylactic  measures :</a:t>
            </a:r>
            <a:endParaRPr lang="en-IN" sz="3600" b="1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Helvetica Light"/>
                <a:cs typeface="Helvetica Light"/>
              </a:rPr>
              <a:t>Preoperative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Helvetica Light"/>
                <a:cs typeface="Helvetica Light"/>
              </a:rPr>
              <a:t>Careful assessment of external ocular surface,                      Conjunctival culture if external inflammation &amp; discharge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Helvetica Light"/>
                <a:cs typeface="Helvetica Light"/>
              </a:rPr>
              <a:t>Treatment of eyelid infections (lid </a:t>
            </a:r>
            <a:r>
              <a:rPr lang="en-US" sz="1800" dirty="0" err="1" smtClean="0">
                <a:latin typeface="Helvetica Light"/>
                <a:cs typeface="Helvetica Light"/>
              </a:rPr>
              <a:t>hygiene,topical</a:t>
            </a:r>
            <a:r>
              <a:rPr lang="en-US" sz="1800" dirty="0" smtClean="0">
                <a:latin typeface="Helvetica Light"/>
                <a:cs typeface="Helvetica Light"/>
              </a:rPr>
              <a:t> /systemic antibiotics)</a:t>
            </a:r>
            <a:endParaRPr lang="en-US" sz="1800" dirty="0">
              <a:latin typeface="Helvetica Light"/>
              <a:cs typeface="Helvetica Ligh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Helvetica Light"/>
                <a:cs typeface="Helvetica Light"/>
              </a:rPr>
              <a:t>Syringing of lacrimal system if infection/obstruction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Helvetica Light"/>
                <a:cs typeface="Helvetica Light"/>
              </a:rPr>
              <a:t>Topical antibiotics 24 hrs prior to surgery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Helvetica Light"/>
                <a:cs typeface="Helvetica Light"/>
              </a:rPr>
              <a:t>Systemic antibiotic prophylaxis in high risk cases</a:t>
            </a:r>
            <a:endParaRPr lang="en-IN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66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6282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 Light"/>
                <a:cs typeface="Helvetica Light"/>
              </a:rPr>
              <a:t>Intraoperative</a:t>
            </a:r>
            <a:r>
              <a:rPr lang="en-US" sz="2000" dirty="0">
                <a:latin typeface="Helvetica Light"/>
                <a:cs typeface="Helvetica Light"/>
              </a:rPr>
              <a:t>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Sterile </a:t>
            </a:r>
            <a:r>
              <a:rPr lang="en-US" sz="2000" dirty="0">
                <a:latin typeface="Helvetica Light"/>
                <a:cs typeface="Helvetica Light"/>
              </a:rPr>
              <a:t>draping to exclude eyelids &amp;  lashes from operative </a:t>
            </a:r>
            <a:r>
              <a:rPr lang="en-US" sz="2000" dirty="0" smtClean="0">
                <a:latin typeface="Helvetica Light"/>
                <a:cs typeface="Helvetica Light"/>
              </a:rPr>
              <a:t>field</a:t>
            </a: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5 </a:t>
            </a:r>
            <a:r>
              <a:rPr lang="en-US" sz="2000" dirty="0">
                <a:latin typeface="Helvetica Light"/>
                <a:cs typeface="Helvetica Light"/>
              </a:rPr>
              <a:t>% </a:t>
            </a:r>
            <a:r>
              <a:rPr lang="en-US" sz="2000" dirty="0" err="1">
                <a:latin typeface="Helvetica Light"/>
                <a:cs typeface="Helvetica Light"/>
              </a:rPr>
              <a:t>povidone</a:t>
            </a:r>
            <a:r>
              <a:rPr lang="en-US" sz="2000" dirty="0">
                <a:latin typeface="Helvetica Light"/>
                <a:cs typeface="Helvetica Light"/>
              </a:rPr>
              <a:t> iodine to prepare ocular </a:t>
            </a:r>
            <a:r>
              <a:rPr lang="en-US" sz="2000" dirty="0" err="1">
                <a:latin typeface="Helvetica Light"/>
                <a:cs typeface="Helvetica Light"/>
              </a:rPr>
              <a:t>surface,lid</a:t>
            </a:r>
            <a:r>
              <a:rPr lang="en-US" sz="2000" dirty="0">
                <a:latin typeface="Helvetica Light"/>
                <a:cs typeface="Helvetica Light"/>
              </a:rPr>
              <a:t> </a:t>
            </a:r>
            <a:r>
              <a:rPr lang="en-US" sz="2000" dirty="0" smtClean="0">
                <a:latin typeface="Helvetica Light"/>
                <a:cs typeface="Helvetica Light"/>
              </a:rPr>
              <a:t>margin</a:t>
            </a: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10 </a:t>
            </a:r>
            <a:r>
              <a:rPr lang="en-US" sz="2000" dirty="0">
                <a:latin typeface="Helvetica Light"/>
                <a:cs typeface="Helvetica Light"/>
              </a:rPr>
              <a:t>% </a:t>
            </a:r>
            <a:r>
              <a:rPr lang="en-US" sz="2000" dirty="0" err="1">
                <a:latin typeface="Helvetica Light"/>
                <a:cs typeface="Helvetica Light"/>
              </a:rPr>
              <a:t>povidone</a:t>
            </a:r>
            <a:r>
              <a:rPr lang="en-US" sz="2000" dirty="0">
                <a:latin typeface="Helvetica Light"/>
                <a:cs typeface="Helvetica Light"/>
              </a:rPr>
              <a:t> to clean surrounding </a:t>
            </a:r>
            <a:r>
              <a:rPr lang="en-US" sz="2000" dirty="0" smtClean="0">
                <a:latin typeface="Helvetica Light"/>
                <a:cs typeface="Helvetica Light"/>
              </a:rPr>
              <a:t>skin</a:t>
            </a: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Irrigation </a:t>
            </a:r>
            <a:r>
              <a:rPr lang="en-US" sz="2000" dirty="0">
                <a:latin typeface="Helvetica Light"/>
                <a:cs typeface="Helvetica Light"/>
              </a:rPr>
              <a:t>of  IOLS before insertion </a:t>
            </a:r>
            <a:endParaRPr lang="en-US" sz="2000" dirty="0" smtClean="0">
              <a:latin typeface="Helvetica Light"/>
              <a:cs typeface="Helvetica Light"/>
            </a:endParaRP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Minimum </a:t>
            </a:r>
            <a:r>
              <a:rPr lang="en-US" sz="2000" dirty="0">
                <a:latin typeface="Helvetica Light"/>
                <a:cs typeface="Helvetica Light"/>
              </a:rPr>
              <a:t>exposure time of </a:t>
            </a:r>
            <a:r>
              <a:rPr lang="en-US" sz="2000" dirty="0" smtClean="0">
                <a:latin typeface="Helvetica Light"/>
                <a:cs typeface="Helvetica Light"/>
              </a:rPr>
              <a:t>IOL</a:t>
            </a:r>
          </a:p>
          <a:p>
            <a:pPr lvl="1"/>
            <a:r>
              <a:rPr lang="en-US" sz="2000" dirty="0" smtClean="0">
                <a:latin typeface="Helvetica Light"/>
                <a:cs typeface="Helvetica Light"/>
              </a:rPr>
              <a:t>Careful </a:t>
            </a:r>
            <a:r>
              <a:rPr lang="en-US" sz="2000" dirty="0">
                <a:latin typeface="Helvetica Light"/>
                <a:cs typeface="Helvetica Light"/>
              </a:rPr>
              <a:t>wound </a:t>
            </a:r>
            <a:r>
              <a:rPr lang="en-US" sz="2000" dirty="0" smtClean="0">
                <a:latin typeface="Helvetica Light"/>
                <a:cs typeface="Helvetica Light"/>
              </a:rPr>
              <a:t>closure</a:t>
            </a:r>
            <a:endParaRPr lang="en-US" sz="2000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Helvetica Light"/>
                <a:cs typeface="Helvetica Light"/>
              </a:rPr>
              <a:t>Post operative :</a:t>
            </a:r>
          </a:p>
          <a:p>
            <a:pPr lvl="1"/>
            <a:r>
              <a:rPr lang="en-US" sz="2200" dirty="0" smtClean="0">
                <a:latin typeface="Helvetica Light"/>
                <a:cs typeface="Helvetica Light"/>
              </a:rPr>
              <a:t>Topical Antibiotic and steroid</a:t>
            </a:r>
          </a:p>
          <a:p>
            <a:pPr lvl="1"/>
            <a:r>
              <a:rPr lang="en-US" sz="2200" dirty="0" smtClean="0">
                <a:latin typeface="Helvetica Light"/>
                <a:cs typeface="Helvetica Light"/>
              </a:rPr>
              <a:t>Closer postoperative follow-up for patients in diabetes, prolonged surgery, vitreous loss.</a:t>
            </a:r>
            <a:endParaRPr lang="en-IN" sz="2200" dirty="0" smtClean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latin typeface="Helvetica Light"/>
                <a:cs typeface="Helvetica Light"/>
              </a:rPr>
              <a:t>Thank you</a:t>
            </a:r>
            <a:endParaRPr lang="en-US" sz="4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64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elvetica Light"/>
                <a:cs typeface="Helvetica Light"/>
              </a:rPr>
              <a:t>DEFINITION</a:t>
            </a:r>
            <a:endParaRPr lang="en-US" sz="36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latin typeface="Helvetica Light"/>
                <a:cs typeface="Helvetica Light"/>
              </a:rPr>
              <a:t>Inflammation within the </a:t>
            </a:r>
            <a:r>
              <a:rPr lang="en-US" sz="2600" dirty="0" smtClean="0">
                <a:latin typeface="Helvetica Light"/>
                <a:cs typeface="Helvetica Light"/>
              </a:rPr>
              <a:t>ant. </a:t>
            </a:r>
            <a:r>
              <a:rPr lang="en-US" sz="2600" dirty="0">
                <a:latin typeface="Helvetica Light"/>
                <a:cs typeface="Helvetica Light"/>
              </a:rPr>
              <a:t>or </a:t>
            </a:r>
            <a:r>
              <a:rPr lang="en-US" sz="2600" dirty="0" smtClean="0">
                <a:latin typeface="Helvetica Light"/>
                <a:cs typeface="Helvetica Light"/>
              </a:rPr>
              <a:t>post. </a:t>
            </a:r>
            <a:r>
              <a:rPr lang="en-US" sz="2600" dirty="0">
                <a:latin typeface="Helvetica Light"/>
                <a:cs typeface="Helvetica Light"/>
              </a:rPr>
              <a:t>segment, or both, concurrent with partial-thickness involvement of an adjacent ocular wall</a:t>
            </a:r>
            <a:r>
              <a:rPr lang="en-US" sz="2600" dirty="0" smtClean="0">
                <a:latin typeface="Helvetica Light"/>
                <a:cs typeface="Helvetica Light"/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latin typeface="Helvetica Light"/>
              <a:cs typeface="Helvetica Light"/>
            </a:endParaRPr>
          </a:p>
          <a:p>
            <a:r>
              <a:rPr lang="en-US" sz="2600" dirty="0" smtClean="0">
                <a:latin typeface="Helvetica Light"/>
                <a:cs typeface="Helvetica Light"/>
              </a:rPr>
              <a:t>concomitant infective scleritis or keratitis. (vitreous </a:t>
            </a:r>
            <a:r>
              <a:rPr lang="en-US" sz="2600" dirty="0">
                <a:latin typeface="Helvetica Light"/>
                <a:cs typeface="Helvetica Light"/>
              </a:rPr>
              <a:t>is in direct contact with the </a:t>
            </a:r>
            <a:r>
              <a:rPr lang="en-US" sz="2600" dirty="0" smtClean="0">
                <a:latin typeface="Helvetica Light"/>
                <a:cs typeface="Helvetica Light"/>
              </a:rPr>
              <a:t>retina</a:t>
            </a:r>
            <a:r>
              <a:rPr lang="en-US" sz="2600" dirty="0">
                <a:latin typeface="Helvetica Light"/>
                <a:cs typeface="Helvetica Light"/>
              </a:rPr>
              <a:t>)</a:t>
            </a:r>
            <a:endParaRPr lang="en-US" sz="2600" dirty="0" smtClean="0">
              <a:latin typeface="Helvetica Light"/>
              <a:cs typeface="Helvetica Light"/>
            </a:endParaRPr>
          </a:p>
          <a:p>
            <a:endParaRPr lang="en-US" sz="2600" dirty="0">
              <a:latin typeface="Helvetica Light"/>
              <a:cs typeface="Helvetica Light"/>
            </a:endParaRPr>
          </a:p>
          <a:p>
            <a:r>
              <a:rPr lang="en-US" sz="2600" dirty="0" smtClean="0">
                <a:latin typeface="Helvetica Light"/>
                <a:cs typeface="Helvetica Light"/>
              </a:rPr>
              <a:t>Vision</a:t>
            </a:r>
            <a:r>
              <a:rPr lang="en-US" sz="2600" dirty="0">
                <a:latin typeface="Helvetica Light"/>
                <a:cs typeface="Helvetica Light"/>
              </a:rPr>
              <a:t>-</a:t>
            </a:r>
            <a:r>
              <a:rPr lang="en-US" sz="2600" dirty="0" smtClean="0">
                <a:latin typeface="Helvetica Light"/>
                <a:cs typeface="Helvetica Light"/>
              </a:rPr>
              <a:t>threatening =&gt; </a:t>
            </a:r>
            <a:r>
              <a:rPr lang="en-US" sz="2600" dirty="0">
                <a:latin typeface="Helvetica Light"/>
                <a:cs typeface="Helvetica Light"/>
              </a:rPr>
              <a:t>should be managed </a:t>
            </a:r>
            <a:r>
              <a:rPr lang="en-US" sz="2600" dirty="0" smtClean="0">
                <a:latin typeface="Helvetica Light"/>
                <a:cs typeface="Helvetica Light"/>
              </a:rPr>
              <a:t>emergency</a:t>
            </a:r>
            <a:r>
              <a:rPr lang="en-US" sz="2600" dirty="0">
                <a:latin typeface="Helvetica Light"/>
                <a:cs typeface="Helvetica Light"/>
              </a:rPr>
              <a:t>!!</a:t>
            </a:r>
          </a:p>
          <a:p>
            <a:endParaRPr lang="en-US" dirty="0">
              <a:latin typeface="Helvetica Light"/>
              <a:cs typeface="Helvetica Light"/>
            </a:endParaRPr>
          </a:p>
        </p:txBody>
      </p:sp>
      <p:pic>
        <p:nvPicPr>
          <p:cNvPr id="4" name="Picture 10" descr="ENDOPH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2364" r="3510" b="4727"/>
          <a:stretch>
            <a:fillRect/>
          </a:stretch>
        </p:blipFill>
        <p:spPr bwMode="auto">
          <a:xfrm>
            <a:off x="6781800" y="1143000"/>
            <a:ext cx="18144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916238" y="735013"/>
            <a:ext cx="3493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Helvetica Light"/>
                <a:cs typeface="Helvetica Light"/>
              </a:rPr>
              <a:t>Endophthalmitis</a:t>
            </a:r>
            <a:endParaRPr lang="th-TH" sz="36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148483" name="Freeform 3"/>
          <p:cNvSpPr>
            <a:spLocks/>
          </p:cNvSpPr>
          <p:nvPr/>
        </p:nvSpPr>
        <p:spPr bwMode="auto">
          <a:xfrm>
            <a:off x="2506663" y="1697038"/>
            <a:ext cx="4441825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636713" y="2249488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Exogenous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129338" y="2176463"/>
            <a:ext cx="1638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Endogenous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4643438" y="1481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87" name="Freeform 7"/>
          <p:cNvSpPr>
            <a:spLocks/>
          </p:cNvSpPr>
          <p:nvPr/>
        </p:nvSpPr>
        <p:spPr bwMode="auto">
          <a:xfrm>
            <a:off x="1576388" y="2994025"/>
            <a:ext cx="1924050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88" name="Freeform 8"/>
          <p:cNvSpPr>
            <a:spLocks/>
          </p:cNvSpPr>
          <p:nvPr/>
        </p:nvSpPr>
        <p:spPr bwMode="auto">
          <a:xfrm>
            <a:off x="4787900" y="2994025"/>
            <a:ext cx="3529013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468313" y="3473450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Postoperative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2484438" y="3484563"/>
            <a:ext cx="1837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Post-traumatic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427538" y="3484563"/>
            <a:ext cx="740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focal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6367463" y="3484563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Helvetica Light"/>
                <a:cs typeface="Helvetica Light"/>
              </a:rPr>
              <a:t>Diffuse</a:t>
            </a:r>
            <a:endParaRPr lang="th-TH" sz="2000" dirty="0">
              <a:latin typeface="Helvetica Light"/>
              <a:cs typeface="Helvetica Light"/>
            </a:endParaRP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7265988" y="3484563"/>
            <a:ext cx="2008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 Light"/>
                <a:cs typeface="Helvetica Light"/>
              </a:rPr>
              <a:t>Panophthalmitis</a:t>
            </a:r>
            <a:endParaRPr lang="th-TH" sz="2000" dirty="0">
              <a:latin typeface="Helvetica Light"/>
              <a:cs typeface="Helvetica Light"/>
            </a:endParaRP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6948488" y="26336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2500313" y="2625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96" name="Freeform 16"/>
          <p:cNvSpPr>
            <a:spLocks/>
          </p:cNvSpPr>
          <p:nvPr/>
        </p:nvSpPr>
        <p:spPr bwMode="auto">
          <a:xfrm>
            <a:off x="252413" y="4289425"/>
            <a:ext cx="2806700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-36513" y="4887913"/>
            <a:ext cx="8548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Acute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944563" y="4887913"/>
            <a:ext cx="11395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Delayed</a:t>
            </a:r>
          </a:p>
          <a:p>
            <a:pPr eaLnBrk="1" hangingPunct="1"/>
            <a:r>
              <a:rPr lang="en-US" sz="2000">
                <a:latin typeface="Helvetica Light"/>
                <a:cs typeface="Helvetica Light"/>
              </a:rPr>
              <a:t>onset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2239963" y="4840288"/>
            <a:ext cx="218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Conjunctival</a:t>
            </a:r>
          </a:p>
          <a:p>
            <a:pPr eaLnBrk="1" hangingPunct="1"/>
            <a:r>
              <a:rPr lang="en-US" sz="2000">
                <a:latin typeface="Helvetica Light"/>
                <a:cs typeface="Helvetica Light"/>
              </a:rPr>
              <a:t>filtering bleb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1619250" y="4073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501" name="Freeform 21"/>
          <p:cNvSpPr>
            <a:spLocks/>
          </p:cNvSpPr>
          <p:nvPr/>
        </p:nvSpPr>
        <p:spPr bwMode="auto">
          <a:xfrm>
            <a:off x="4211638" y="4289425"/>
            <a:ext cx="1223962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3851275" y="4913313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Helvetica Light"/>
                <a:cs typeface="Helvetica Light"/>
              </a:rPr>
              <a:t>Anterior</a:t>
            </a:r>
            <a:endParaRPr lang="th-TH" sz="2000" dirty="0">
              <a:latin typeface="Helvetica Light"/>
              <a:cs typeface="Helvetica Light"/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4787900" y="48895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Posterior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504" name="Freeform 24"/>
          <p:cNvSpPr>
            <a:spLocks/>
          </p:cNvSpPr>
          <p:nvPr/>
        </p:nvSpPr>
        <p:spPr bwMode="auto">
          <a:xfrm>
            <a:off x="6372225" y="4289425"/>
            <a:ext cx="1223963" cy="504825"/>
          </a:xfrm>
          <a:custGeom>
            <a:avLst/>
            <a:gdLst>
              <a:gd name="T0" fmla="*/ 0 w 635"/>
              <a:gd name="T1" fmla="*/ 318 h 318"/>
              <a:gd name="T2" fmla="*/ 0 w 635"/>
              <a:gd name="T3" fmla="*/ 0 h 318"/>
              <a:gd name="T4" fmla="*/ 635 w 635"/>
              <a:gd name="T5" fmla="*/ 0 h 318"/>
              <a:gd name="T6" fmla="*/ 635 w 635"/>
              <a:gd name="T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318">
                <a:moveTo>
                  <a:pt x="0" y="318"/>
                </a:moveTo>
                <a:lnTo>
                  <a:pt x="0" y="0"/>
                </a:lnTo>
                <a:lnTo>
                  <a:pt x="635" y="0"/>
                </a:lnTo>
                <a:lnTo>
                  <a:pt x="635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5875338" y="4913313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Anterior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506" name="Text Box 26"/>
          <p:cNvSpPr txBox="1">
            <a:spLocks noChangeArrowheads="1"/>
          </p:cNvSpPr>
          <p:nvPr/>
        </p:nvSpPr>
        <p:spPr bwMode="auto">
          <a:xfrm>
            <a:off x="6940550" y="48895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Helvetica Light"/>
                <a:cs typeface="Helvetica Light"/>
              </a:rPr>
              <a:t>Posterior</a:t>
            </a:r>
            <a:endParaRPr lang="th-TH" sz="2000">
              <a:latin typeface="Helvetica Light"/>
              <a:cs typeface="Helvetica Light"/>
            </a:endParaRPr>
          </a:p>
        </p:txBody>
      </p:sp>
      <p:sp>
        <p:nvSpPr>
          <p:cNvPr id="148507" name="Line 27"/>
          <p:cNvSpPr>
            <a:spLocks noChangeShapeType="1"/>
          </p:cNvSpPr>
          <p:nvPr/>
        </p:nvSpPr>
        <p:spPr bwMode="auto">
          <a:xfrm>
            <a:off x="4787900" y="4000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  <p:sp>
        <p:nvSpPr>
          <p:cNvPr id="148508" name="Line 28"/>
          <p:cNvSpPr>
            <a:spLocks noChangeShapeType="1"/>
          </p:cNvSpPr>
          <p:nvPr/>
        </p:nvSpPr>
        <p:spPr bwMode="auto">
          <a:xfrm>
            <a:off x="6948488" y="4002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40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Light"/>
                <a:cs typeface="Helvetica Light"/>
              </a:rPr>
              <a:t>Exogenous </a:t>
            </a:r>
            <a:r>
              <a:rPr lang="en-US" dirty="0" smtClean="0">
                <a:latin typeface="Helvetica Light"/>
                <a:cs typeface="Helvetica Light"/>
              </a:rPr>
              <a:t>endophthalmitis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1"/>
            <a:r>
              <a:rPr lang="en-US" sz="2800" dirty="0">
                <a:latin typeface="Helvetica Light"/>
                <a:cs typeface="Helvetica Light"/>
              </a:rPr>
              <a:t>Preoperative risk </a:t>
            </a:r>
            <a:r>
              <a:rPr lang="en-US" sz="2800" dirty="0" smtClean="0">
                <a:latin typeface="Helvetica Light"/>
                <a:cs typeface="Helvetica Light"/>
              </a:rPr>
              <a:t>factors</a:t>
            </a: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6781800" cy="395128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Eyelid abnormalities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Blepharitis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Conjunctivitis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Canaliculitis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Lacrimal duct obstruction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Contact lens wear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Ocular prosthesis</a:t>
            </a:r>
          </a:p>
          <a:p>
            <a:pPr marL="342900" lvl="2" indent="-342900"/>
            <a:r>
              <a:rPr lang="en-US" sz="2400" dirty="0">
                <a:latin typeface="Helvetica Light"/>
                <a:cs typeface="Helvetica Light"/>
              </a:rPr>
              <a:t>Ocular surface and adnexa </a:t>
            </a:r>
          </a:p>
        </p:txBody>
      </p:sp>
      <p:pic>
        <p:nvPicPr>
          <p:cNvPr id="8" name="Picture 7" descr="Li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060575" cy="20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i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06" y="4191001"/>
            <a:ext cx="19742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Helvetica Light"/>
                <a:cs typeface="Helvetica Light"/>
              </a:rPr>
              <a:t>Intraoperative risk </a:t>
            </a:r>
            <a:r>
              <a:rPr lang="en-US" sz="2800" b="1" dirty="0" smtClean="0">
                <a:latin typeface="Helvetica Light"/>
                <a:cs typeface="Helvetica Light"/>
              </a:rPr>
              <a:t>factors</a:t>
            </a:r>
          </a:p>
          <a:p>
            <a:pPr lvl="1"/>
            <a:r>
              <a:rPr lang="en-US" sz="2400" dirty="0">
                <a:latin typeface="Helvetica Light"/>
                <a:cs typeface="Helvetica Light"/>
              </a:rPr>
              <a:t>Inadequate eyelid and conjunctival disinfection</a:t>
            </a:r>
          </a:p>
          <a:p>
            <a:pPr lvl="1"/>
            <a:r>
              <a:rPr lang="en-US" sz="2400" dirty="0">
                <a:latin typeface="Helvetica Light"/>
                <a:cs typeface="Helvetica Light"/>
              </a:rPr>
              <a:t>Prolonged surgery (longer than 60 minutes)</a:t>
            </a:r>
          </a:p>
          <a:p>
            <a:pPr lvl="1"/>
            <a:r>
              <a:rPr lang="en-US" sz="2400" dirty="0">
                <a:latin typeface="Helvetica Light"/>
                <a:cs typeface="Helvetica Light"/>
              </a:rPr>
              <a:t>Vitreous loss</a:t>
            </a:r>
          </a:p>
          <a:p>
            <a:pPr lvl="1"/>
            <a:r>
              <a:rPr lang="en-US" sz="2400" dirty="0" smtClean="0">
                <a:latin typeface="Helvetica Light"/>
                <a:cs typeface="Helvetica Light"/>
              </a:rPr>
              <a:t>Use </a:t>
            </a:r>
            <a:r>
              <a:rPr lang="en-US" sz="2400" dirty="0">
                <a:latin typeface="Helvetica Light"/>
                <a:cs typeface="Helvetica Light"/>
              </a:rPr>
              <a:t>of prolene haptic IOLS</a:t>
            </a:r>
          </a:p>
          <a:p>
            <a:pPr lvl="1"/>
            <a:r>
              <a:rPr lang="en-US" sz="2400" dirty="0">
                <a:latin typeface="Helvetica Light"/>
                <a:cs typeface="Helvetica Light"/>
              </a:rPr>
              <a:t>Unplanned ocular penetration during ocular surface surgery</a:t>
            </a:r>
            <a:endParaRPr lang="th-TH" sz="2400" dirty="0">
              <a:latin typeface="Helvetica Light"/>
              <a:cs typeface="Helvetica Light"/>
            </a:endParaRPr>
          </a:p>
          <a:p>
            <a:endParaRPr lang="en-US" sz="3600" dirty="0">
              <a:latin typeface="Helvetica Light"/>
              <a:cs typeface="Helvetica Light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67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Helvetica Light"/>
                <a:cs typeface="Helvetica Light"/>
              </a:rPr>
              <a:t>Endogenous endophthalmitis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latin typeface="Helvetica Light"/>
                <a:cs typeface="Helvetica Light"/>
              </a:rPr>
              <a:t>Risk factors</a:t>
            </a:r>
          </a:p>
          <a:p>
            <a:pPr lvl="2">
              <a:lnSpc>
                <a:spcPct val="160000"/>
              </a:lnSpc>
            </a:pPr>
            <a:r>
              <a:rPr lang="en-US" dirty="0">
                <a:latin typeface="Helvetica Light"/>
                <a:cs typeface="Helvetica Light"/>
              </a:rPr>
              <a:t>Immunocompromised host</a:t>
            </a:r>
          </a:p>
          <a:p>
            <a:pPr lvl="2">
              <a:lnSpc>
                <a:spcPct val="160000"/>
              </a:lnSpc>
            </a:pPr>
            <a:r>
              <a:rPr lang="en-US" dirty="0">
                <a:latin typeface="Helvetica Light"/>
                <a:cs typeface="Helvetica Light"/>
              </a:rPr>
              <a:t>indwelling catheters</a:t>
            </a:r>
          </a:p>
          <a:p>
            <a:pPr lvl="2">
              <a:lnSpc>
                <a:spcPct val="160000"/>
              </a:lnSpc>
            </a:pPr>
            <a:r>
              <a:rPr lang="en-US" dirty="0">
                <a:latin typeface="Helvetica Light"/>
                <a:cs typeface="Helvetica Light"/>
              </a:rPr>
              <a:t>abnormal surgery</a:t>
            </a:r>
          </a:p>
          <a:p>
            <a:pPr lvl="2">
              <a:lnSpc>
                <a:spcPct val="160000"/>
              </a:lnSpc>
            </a:pPr>
            <a:r>
              <a:rPr lang="en-US" dirty="0">
                <a:latin typeface="Helvetica Light"/>
                <a:cs typeface="Helvetica Light"/>
              </a:rPr>
              <a:t>long time antibiotic use</a:t>
            </a:r>
            <a:endParaRPr lang="th-TH" dirty="0">
              <a:latin typeface="Helvetica Light"/>
              <a:cs typeface="Helvetica Light"/>
            </a:endParaRPr>
          </a:p>
          <a:p>
            <a:pPr lvl="1"/>
            <a:endParaRPr lang="en-US" sz="1800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 Light"/>
                <a:cs typeface="Helvetica Light"/>
              </a:rPr>
              <a:t>Post-traumatic endophthalmitis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Risk factors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Dirty 	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retained IOFB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lens capsule breach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Light"/>
                <a:cs typeface="Helvetica Light"/>
              </a:rPr>
              <a:t>delayed wound repair</a:t>
            </a:r>
          </a:p>
          <a:p>
            <a:endParaRPr lang="th-TH" sz="18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shot 2014-12-04 14.32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2106018" cy="1524000"/>
          </a:xfrm>
          <a:prstGeom prst="rect">
            <a:avLst/>
          </a:prstGeom>
        </p:spPr>
      </p:pic>
      <p:pic>
        <p:nvPicPr>
          <p:cNvPr id="5" name="Picture 4" descr="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895600"/>
            <a:ext cx="2168737" cy="1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 Light"/>
                <a:cs typeface="Helvetica Light"/>
              </a:rPr>
              <a:t>OCULAR MANIFESTATION</a:t>
            </a:r>
            <a:endParaRPr lang="en-US" sz="3200" dirty="0">
              <a:latin typeface="Helvetica Light"/>
              <a:cs typeface="Helvetic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11200" b="1" dirty="0" smtClean="0">
                <a:solidFill>
                  <a:srgbClr val="000000"/>
                </a:solidFill>
                <a:latin typeface="Helvetica Light"/>
                <a:cs typeface="Helvetica Light"/>
              </a:rPr>
              <a:t>Symptoms</a:t>
            </a:r>
            <a:r>
              <a:rPr lang="en-US" sz="9600" b="1" dirty="0" smtClean="0">
                <a:latin typeface="Helvetica Light"/>
                <a:cs typeface="Helvetica Light"/>
              </a:rPr>
              <a:t> </a:t>
            </a:r>
            <a:r>
              <a:rPr lang="en-US" sz="9600" dirty="0">
                <a:latin typeface="Helvetica Light"/>
                <a:cs typeface="Helvetica Light"/>
              </a:rPr>
              <a:t>:  </a:t>
            </a:r>
            <a:r>
              <a:rPr lang="en-US" sz="9600" dirty="0" smtClean="0">
                <a:latin typeface="Helvetica Light"/>
                <a:cs typeface="Helvetica Light"/>
              </a:rPr>
              <a:t>  Pain</a:t>
            </a:r>
            <a:r>
              <a:rPr lang="en-US" sz="9600" dirty="0">
                <a:latin typeface="Helvetica Light"/>
                <a:cs typeface="Helvetica Light"/>
              </a:rPr>
              <a:t>, BOV, fIoaters, photophobia and headache and fever</a:t>
            </a:r>
            <a:r>
              <a:rPr lang="en-US" sz="9600" dirty="0" smtClean="0">
                <a:latin typeface="Helvetica Light"/>
                <a:cs typeface="Helvetica Ligh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1200" b="1" dirty="0">
                <a:latin typeface="Helvetica Light"/>
                <a:cs typeface="Helvetica Light"/>
              </a:rPr>
              <a:t>Signs </a:t>
            </a:r>
            <a:r>
              <a:rPr lang="en-US" sz="11200" b="1" dirty="0" smtClean="0">
                <a:latin typeface="Helvetica Light"/>
                <a:cs typeface="Helvetica Light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A/S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Decreased </a:t>
            </a:r>
            <a:r>
              <a:rPr lang="en-US" sz="8000" dirty="0">
                <a:latin typeface="Helvetica Light"/>
                <a:cs typeface="Helvetica Light"/>
              </a:rPr>
              <a:t>visual </a:t>
            </a:r>
            <a:r>
              <a:rPr lang="en-US" sz="8000" dirty="0" smtClean="0">
                <a:latin typeface="Helvetica Light"/>
                <a:cs typeface="Helvetica Light"/>
              </a:rPr>
              <a:t>acuity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Eyelid edema, Erythema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Conjunctival hyperemia, Chemosis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Corneal </a:t>
            </a:r>
            <a:r>
              <a:rPr lang="en-US" sz="8000" dirty="0">
                <a:latin typeface="Helvetica Light"/>
                <a:cs typeface="Helvetica Light"/>
              </a:rPr>
              <a:t>edema &amp; </a:t>
            </a:r>
            <a:r>
              <a:rPr lang="en-US" sz="8000" dirty="0" smtClean="0">
                <a:latin typeface="Helvetica Light"/>
                <a:cs typeface="Helvetica Light"/>
              </a:rPr>
              <a:t>Opacification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AC flare and cells ,Keratic precipitates (low grade in delayed)</a:t>
            </a:r>
          </a:p>
          <a:p>
            <a:pPr lvl="2">
              <a:lnSpc>
                <a:spcPct val="120000"/>
              </a:lnSpc>
            </a:pPr>
            <a:r>
              <a:rPr lang="en-US" sz="8000" dirty="0" smtClean="0">
                <a:latin typeface="Helvetica Light"/>
                <a:cs typeface="Helvetica Light"/>
              </a:rPr>
              <a:t>Hypopion (not </a:t>
            </a:r>
            <a:r>
              <a:rPr lang="en-US" sz="8000" dirty="0">
                <a:latin typeface="Helvetica Light"/>
                <a:cs typeface="Helvetica Light"/>
              </a:rPr>
              <a:t>in </a:t>
            </a:r>
            <a:r>
              <a:rPr lang="en-US" sz="8000" dirty="0" smtClean="0">
                <a:latin typeface="Helvetica Light"/>
                <a:cs typeface="Helvetica Light"/>
              </a:rPr>
              <a:t>delayed</a:t>
            </a:r>
            <a:r>
              <a:rPr lang="en-US" sz="8000" dirty="0">
                <a:latin typeface="Helvetica Light"/>
                <a:cs typeface="Helvetica Light"/>
              </a:rPr>
              <a:t>)</a:t>
            </a:r>
            <a:endParaRPr lang="en-US" sz="8000" dirty="0" smtClean="0">
              <a:latin typeface="Helvetica Light"/>
              <a:cs typeface="Helvetica Light"/>
            </a:endParaRPr>
          </a:p>
          <a:p>
            <a:pPr>
              <a:buNone/>
            </a:pPr>
            <a:endParaRPr lang="en-US" sz="2800" dirty="0">
              <a:latin typeface="Helvetica Light"/>
              <a:cs typeface="Helvetica Light"/>
            </a:endParaRPr>
          </a:p>
          <a:p>
            <a:pPr>
              <a:buNone/>
            </a:pPr>
            <a:r>
              <a:rPr lang="en-US" sz="2800" dirty="0">
                <a:latin typeface="Helvetica Light"/>
                <a:cs typeface="Helvetica Light"/>
              </a:rPr>
              <a:t>   </a:t>
            </a:r>
          </a:p>
          <a:p>
            <a:endParaRPr lang="en-IN" dirty="0"/>
          </a:p>
          <a:p>
            <a:pPr marL="742950" lvl="2" indent="-342900"/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5" name="Picture 4" descr="Screenshot 2014-12-05 10.2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23940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635</Words>
  <Application>Microsoft Office PowerPoint</Application>
  <PresentationFormat>On-screen Show (4:3)</PresentationFormat>
  <Paragraphs>196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Presentation</vt:lpstr>
      <vt:lpstr>ENDOPHTHALMITIS  Sam Ath HUON  first year resident </vt:lpstr>
      <vt:lpstr>OUTLINE</vt:lpstr>
      <vt:lpstr>DEFINITION</vt:lpstr>
      <vt:lpstr>PowerPoint Presentation</vt:lpstr>
      <vt:lpstr>Exogenous endophthalmitis</vt:lpstr>
      <vt:lpstr>PowerPoint Presentation</vt:lpstr>
      <vt:lpstr>PowerPoint Presentation</vt:lpstr>
      <vt:lpstr>PowerPoint Presentation</vt:lpstr>
      <vt:lpstr>OCULAR MANIFESTATION</vt:lpstr>
      <vt:lpstr>OCULAR MANIFESTATION</vt:lpstr>
      <vt:lpstr>DIAGNOSIS</vt:lpstr>
      <vt:lpstr>TREATMENT</vt:lpstr>
      <vt:lpstr>PowerPoint Presentation</vt:lpstr>
      <vt:lpstr>PowerPoint Presentation</vt:lpstr>
      <vt:lpstr>PowerPoint Presentation</vt:lpstr>
      <vt:lpstr>PowerPoint Presentation</vt:lpstr>
      <vt:lpstr>Endophthalmitis Vitrectomy Study</vt:lpstr>
      <vt:lpstr>Endophthalmitis Vitrectomy Study</vt:lpstr>
      <vt:lpstr>PowerPoint Presentation</vt:lpstr>
      <vt:lpstr>Prophylactic  measures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 micheal</dc:creator>
  <cp:lastModifiedBy>User</cp:lastModifiedBy>
  <cp:revision>27</cp:revision>
  <dcterms:created xsi:type="dcterms:W3CDTF">2014-11-18T02:40:32Z</dcterms:created>
  <dcterms:modified xsi:type="dcterms:W3CDTF">2014-12-05T04:39:31Z</dcterms:modified>
</cp:coreProperties>
</file>